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5" r:id="rId2"/>
    <p:sldId id="461" r:id="rId3"/>
    <p:sldId id="456" r:id="rId4"/>
    <p:sldId id="457" r:id="rId5"/>
    <p:sldId id="458" r:id="rId6"/>
    <p:sldId id="4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E7C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260D-A404-4EC5-8E42-E68EFE9F2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A105B-84F5-4364-8C4B-971FF0795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43AC3-EBA6-4AA7-91DD-094C6942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901D2-5191-41D3-AC39-ABA141A6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89A7A-F4B3-4700-8370-F69AF11D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565085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4818-B17E-4AEC-8CA8-4881B9E9F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221B8-65BF-46A8-A183-6E357438F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A0146-6334-413B-A424-64237A7B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5AD6E-862F-4EDB-8DBA-F6AA31AF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0FFF0-5009-4A72-B9C1-7AB13FDD3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84286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82DD0-A634-43B3-ABD6-87D930FC0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4F24A-36C7-4FD2-A929-B2DE347F6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3501-8776-429E-BE38-62C072C3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CD453-8252-474B-84BB-8DB498D5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FFF7B-7D43-429D-AB70-F0E310D7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938282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EDBB8-D01D-41DC-A70B-6063AC37D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D6A4A-A8D6-456A-B9C2-FEEAE385C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9AC1B-AFCA-42D3-BF82-D3AABB82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91651-2BBD-4A6B-A66D-C9351177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14DEF-CBA3-4566-B911-E6A9C1BD7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4654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6754-2CDA-4E41-A1F7-400D05FB7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CC19A-5D4C-43CF-85FB-2266F9DF0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C7516-2C81-4403-9ADD-32A043C8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6EB56-DF5F-4D35-B6BD-95166092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E6F23-304C-4313-94C6-7EB713DA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943734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D3090-4984-4EAC-90ED-E250345F3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5D74B-2E1A-4592-92C0-D11BC560C5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1F17A-1960-4E89-BD9C-1CB083D0A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1FF02-1E13-48E1-9DA4-D81F283FE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D4E5F-0767-43A5-B3B3-FD075095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67269-9CE7-4243-A035-C239B112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153220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D41E2-904D-4A82-9E87-3A0B30449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D3D63-D369-4D3E-A375-6E6E36980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AC91A-0834-4A8D-A46A-101EDD9BA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5629D-4FC2-40D7-A2FD-FB2E6F0BE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F320E-1E1D-47B9-8C25-3EFFCEC33B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33602-103F-443D-8277-4BEBAB62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8016A0-5B5A-4DE0-9F8A-57CB204E9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21AA92-AFBC-4896-8FBC-1A36E7707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4505153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B58FA-AD58-41EE-9F2E-1E48FDA9B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3986B-698D-4FB8-93E5-DDAFBF2E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78BF1-0631-4E81-B403-2FB0AE35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225F3-CCC0-42E9-980E-BD2637B0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9768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89714-D971-4A5B-9E5B-6CDCEDC3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85151E-D536-4479-96C5-DA6496FA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EC970-9C76-422A-A7BC-3029EE0DC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965611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5E3D-7E74-42FC-B7DA-787C15CD7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1A7CE-C26A-4691-B620-F7D508270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B5BCDF-D9B1-4978-9B43-F963B7B8D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98E6B-8000-4BF3-B6B3-5BD749CD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36B3A-43D8-4ED6-BA5E-4764A10B1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3384F-DB1E-4010-AD24-5E44F627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0502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FEDAD-874A-4F96-8A4D-7656F2AD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08A5A9-40D2-41BD-8340-F33EAC43B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55B42-F7A5-477A-B7F8-0D33B167A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2C102-6C15-44F9-B468-C508222F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8645B-56FF-47FD-A72F-72EB4F09D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FIMM Pre-election presentation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238F77-0D07-4921-B5FE-A2E65559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951593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39FE18-E344-4AF8-B792-97AB3E3F5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1008C-2BC1-439F-BA6E-D2803CBC0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C6B63-69C2-40B7-9017-1EFCE1731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8C3AC-FB49-452C-B303-B50B74C1F424}" type="datetime1">
              <a:rPr lang="nl-NL" smtClean="0"/>
              <a:t>16-10-2022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C8BF5-EB21-4676-83D7-F07F62373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FIMM Pre-election presentation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CA8A-D30F-44FA-9F53-4C1B9B49A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AB004-9689-4DEF-979C-B42B23BE8D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58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714659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endParaRPr lang="en-US" sz="1350" b="1" i="1" dirty="0">
              <a:solidFill>
                <a:prstClr val="white"/>
              </a:solidFill>
              <a:latin typeface="Calibri" panose="020F0502020204030204"/>
            </a:endParaRPr>
          </a:p>
          <a:p>
            <a:pPr algn="ctr" defTabSz="342900">
              <a:defRPr/>
            </a:pPr>
            <a:r>
              <a:rPr lang="en-US" sz="4050" b="1" dirty="0">
                <a:solidFill>
                  <a:prstClr val="white"/>
                </a:solidFill>
                <a:latin typeface="Calibri" panose="020F0502020204030204"/>
              </a:rPr>
              <a:t>  2022 FIMM General Assembly       </a:t>
            </a:r>
            <a:r>
              <a:rPr lang="en-US" sz="4050" b="1" dirty="0">
                <a:solidFill>
                  <a:srgbClr val="002060"/>
                </a:solidFill>
                <a:latin typeface="Calibri" panose="020F0502020204030204"/>
              </a:rPr>
              <a:t>.</a:t>
            </a:r>
            <a:r>
              <a:rPr lang="en-US" sz="1500" b="1" i="1" dirty="0">
                <a:solidFill>
                  <a:srgbClr val="002060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6F8E4C-047E-47ED-BA96-C535AB049231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8124697" y="4804101"/>
            <a:ext cx="931669" cy="1057570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7CE0D2-5EBA-49C3-B4DA-EAFB892A49BD}"/>
              </a:ext>
            </a:extLst>
          </p:cNvPr>
          <p:cNvSpPr/>
          <p:nvPr/>
        </p:nvSpPr>
        <p:spPr>
          <a:xfrm>
            <a:off x="62984" y="5695758"/>
            <a:ext cx="4800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b="1" dirty="0">
                <a:solidFill>
                  <a:srgbClr val="002060"/>
                </a:solidFill>
                <a:latin typeface="Arial Narrow" panose="020B0606020202030204" pitchFamily="34" charset="0"/>
              </a:rPr>
              <a:t>Fédération Internationale de Médecine Manuelle</a:t>
            </a:r>
            <a:endParaRPr lang="en-US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9E6A1-8219-4A7E-86BE-A81BD6C34574}"/>
              </a:ext>
            </a:extLst>
          </p:cNvPr>
          <p:cNvSpPr/>
          <p:nvPr/>
        </p:nvSpPr>
        <p:spPr>
          <a:xfrm>
            <a:off x="265471" y="6000749"/>
            <a:ext cx="5808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b="1" dirty="0">
                <a:solidFill>
                  <a:srgbClr val="002060"/>
                </a:solidFill>
                <a:latin typeface="Arial Narrow" panose="020B0606020202030204" pitchFamily="34" charset="0"/>
              </a:rPr>
              <a:t>International Federation of Manual / Musculoskeletal Medicine</a:t>
            </a:r>
            <a:endParaRPr lang="en-US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5F03350-4BF4-47A4-A489-B4DC73E73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71" y="2275508"/>
            <a:ext cx="8642555" cy="2082173"/>
          </a:xfrm>
        </p:spPr>
        <p:txBody>
          <a:bodyPr>
            <a:noAutofit/>
          </a:bodyPr>
          <a:lstStyle/>
          <a:p>
            <a:r>
              <a:rPr lang="en-US" sz="4950" b="1" dirty="0">
                <a:solidFill>
                  <a:srgbClr val="002060"/>
                </a:solidFill>
              </a:rPr>
              <a:t>Membership Delegate Reports</a:t>
            </a:r>
            <a:br>
              <a:rPr lang="en-US" sz="4950" b="1" dirty="0">
                <a:solidFill>
                  <a:srgbClr val="002060"/>
                </a:solidFill>
              </a:rPr>
            </a:br>
            <a:r>
              <a:rPr lang="en-US" sz="4950" b="1" dirty="0">
                <a:solidFill>
                  <a:srgbClr val="002060"/>
                </a:solidFill>
              </a:rPr>
              <a:t>Advanced Submissions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A9D356-535A-4A13-8807-5C6245C529D6}"/>
              </a:ext>
            </a:extLst>
          </p:cNvPr>
          <p:cNvSpPr txBox="1"/>
          <p:nvPr/>
        </p:nvSpPr>
        <p:spPr>
          <a:xfrm>
            <a:off x="1777181" y="5230147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defRPr/>
            </a:pP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1575B8-8366-4BD0-BB24-13A77767F1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404" b="31250"/>
          <a:stretch/>
        </p:blipFill>
        <p:spPr>
          <a:xfrm>
            <a:off x="148894" y="138882"/>
            <a:ext cx="4572396" cy="1657895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20703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3E3BFF7-61CA-4EC8-BD28-C15DDE39E0F1}"/>
              </a:ext>
            </a:extLst>
          </p:cNvPr>
          <p:cNvSpPr txBox="1"/>
          <p:nvPr/>
        </p:nvSpPr>
        <p:spPr>
          <a:xfrm>
            <a:off x="5046345" y="1200151"/>
            <a:ext cx="3615962" cy="122137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-38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Country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95F2C0-79F2-4E30-8884-847EF6F2C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46345" y="2813164"/>
            <a:ext cx="4097656" cy="2752635"/>
          </a:xfrm>
        </p:spPr>
        <p:txBody>
          <a:bodyPr vert="horz" lIns="0" tIns="34290" rIns="0" bIns="34290" rtlCol="0">
            <a:normAutofit/>
          </a:bodyPr>
          <a:lstStyle/>
          <a:p>
            <a:pPr algn="ctr"/>
            <a:r>
              <a:rPr lang="en-US" sz="2700" b="1" dirty="0"/>
              <a:t>Society Name</a:t>
            </a:r>
          </a:p>
          <a:p>
            <a:pPr algn="ctr"/>
            <a:r>
              <a:rPr lang="en-US" sz="3300" b="1" dirty="0"/>
              <a:t>Society Initials</a:t>
            </a:r>
            <a:endParaRPr lang="en-US" sz="3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5D0725-2B34-483B-94AB-58F87D5F7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185" y="2813164"/>
            <a:ext cx="2237628" cy="2860474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6D08B7E-92CE-4C7A-8F97-2122F833F01B}"/>
              </a:ext>
            </a:extLst>
          </p:cNvPr>
          <p:cNvSpPr/>
          <p:nvPr/>
        </p:nvSpPr>
        <p:spPr>
          <a:xfrm>
            <a:off x="205165" y="559837"/>
            <a:ext cx="2360646" cy="328437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BD7960-E49E-4881-B659-EA50F0F09A3D}"/>
              </a:ext>
            </a:extLst>
          </p:cNvPr>
          <p:cNvCxnSpPr/>
          <p:nvPr/>
        </p:nvCxnSpPr>
        <p:spPr>
          <a:xfrm>
            <a:off x="5197151" y="2556588"/>
            <a:ext cx="3616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F9DEFB5-91D2-4A1F-8020-935CDC77AC54}"/>
              </a:ext>
            </a:extLst>
          </p:cNvPr>
          <p:cNvSpPr/>
          <p:nvPr/>
        </p:nvSpPr>
        <p:spPr>
          <a:xfrm>
            <a:off x="2691343" y="556338"/>
            <a:ext cx="2229470" cy="2065557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F2C164-B7C8-4ED2-A624-DF39C28280A0}"/>
              </a:ext>
            </a:extLst>
          </p:cNvPr>
          <p:cNvSpPr/>
          <p:nvPr/>
        </p:nvSpPr>
        <p:spPr>
          <a:xfrm>
            <a:off x="205165" y="4068146"/>
            <a:ext cx="2352488" cy="1605491"/>
          </a:xfrm>
          <a:prstGeom prst="rect">
            <a:avLst/>
          </a:prstGeom>
          <a:solidFill>
            <a:srgbClr val="E7CFB7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95122B-4F92-4BF5-96F1-1B260ABEA137}"/>
              </a:ext>
            </a:extLst>
          </p:cNvPr>
          <p:cNvSpPr txBox="1"/>
          <p:nvPr/>
        </p:nvSpPr>
        <p:spPr>
          <a:xfrm rot="19698054">
            <a:off x="785587" y="1879430"/>
            <a:ext cx="1276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Flag Picture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721BE5-D5DF-4440-B4CE-5CCEB84F02B6}"/>
              </a:ext>
            </a:extLst>
          </p:cNvPr>
          <p:cNvSpPr/>
          <p:nvPr/>
        </p:nvSpPr>
        <p:spPr>
          <a:xfrm>
            <a:off x="2771190" y="2929813"/>
            <a:ext cx="2080727" cy="2635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370B5A-EB7A-4E27-B32E-16E114C600D9}"/>
              </a:ext>
            </a:extLst>
          </p:cNvPr>
          <p:cNvSpPr txBox="1"/>
          <p:nvPr/>
        </p:nvSpPr>
        <p:spPr>
          <a:xfrm>
            <a:off x="3209728" y="3366238"/>
            <a:ext cx="1203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Logo or</a:t>
            </a:r>
          </a:p>
          <a:p>
            <a:pPr algn="ctr"/>
            <a:r>
              <a:rPr lang="en-US" i="1" dirty="0"/>
              <a:t>Member/ Event </a:t>
            </a:r>
          </a:p>
          <a:p>
            <a:pPr algn="ctr"/>
            <a:r>
              <a:rPr lang="en-US" i="1" dirty="0"/>
              <a:t>Pictures</a:t>
            </a:r>
          </a:p>
          <a:p>
            <a:pPr algn="ctr"/>
            <a:r>
              <a:rPr lang="en-US" i="1" dirty="0"/>
              <a:t>or Country Pictures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5FE082-80BE-45EF-80A9-7370C49290A3}"/>
              </a:ext>
            </a:extLst>
          </p:cNvPr>
          <p:cNvSpPr txBox="1"/>
          <p:nvPr/>
        </p:nvSpPr>
        <p:spPr>
          <a:xfrm>
            <a:off x="6822660" y="6298163"/>
            <a:ext cx="2159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See examples at end </a:t>
            </a:r>
          </a:p>
        </p:txBody>
      </p:sp>
    </p:spTree>
    <p:extLst>
      <p:ext uri="{BB962C8B-B14F-4D97-AF65-F5344CB8AC3E}">
        <p14:creationId xmlns:p14="http://schemas.microsoft.com/office/powerpoint/2010/main" val="63545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613-3FDC-4044-9238-DE76FCCB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849085"/>
            <a:ext cx="8780106" cy="84160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>Country / Society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E490E-8721-4971-8A61-2D351DD87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79" y="1825625"/>
            <a:ext cx="8518849" cy="4715134"/>
          </a:xfrm>
        </p:spPr>
        <p:txBody>
          <a:bodyPr/>
          <a:lstStyle/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b="1" dirty="0"/>
              <a:t> </a:t>
            </a:r>
            <a:r>
              <a:rPr lang="en-US" sz="2800" b="1" dirty="0">
                <a:solidFill>
                  <a:srgbClr val="FFFFCC"/>
                </a:solidFill>
              </a:rPr>
              <a:t>Number of Societal Members: 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Estimated #members: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b="1" dirty="0">
                <a:solidFill>
                  <a:srgbClr val="FFFFCC"/>
                </a:solidFill>
              </a:rPr>
              <a:t>Website: 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 Leadership: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 President – </a:t>
            </a:r>
            <a:r>
              <a:rPr lang="en-US" sz="2400" b="1" i="1" dirty="0">
                <a:solidFill>
                  <a:srgbClr val="FFFFCC"/>
                </a:solidFill>
              </a:rPr>
              <a:t>Name/email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i="1" dirty="0">
                <a:solidFill>
                  <a:srgbClr val="FFFFCC"/>
                </a:solidFill>
              </a:rPr>
              <a:t> </a:t>
            </a:r>
            <a:r>
              <a:rPr lang="en-US" sz="2400" b="1" dirty="0">
                <a:solidFill>
                  <a:srgbClr val="FFFFCC"/>
                </a:solidFill>
              </a:rPr>
              <a:t>Exec. Director/Secretary </a:t>
            </a:r>
            <a:r>
              <a:rPr lang="en-US" sz="2400" b="1" i="1" dirty="0">
                <a:solidFill>
                  <a:srgbClr val="FFFFCC"/>
                </a:solidFill>
              </a:rPr>
              <a:t>– Name/email 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 Treasurer –  </a:t>
            </a:r>
            <a:r>
              <a:rPr lang="en-US" sz="2400" b="1" i="1" dirty="0">
                <a:solidFill>
                  <a:srgbClr val="FFFFCC"/>
                </a:solidFill>
              </a:rPr>
              <a:t>Name/email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i="1" dirty="0">
                <a:solidFill>
                  <a:srgbClr val="FFFFCC"/>
                </a:solidFill>
              </a:rPr>
              <a:t> </a:t>
            </a:r>
            <a:r>
              <a:rPr lang="en-US" sz="2400" b="1" dirty="0">
                <a:solidFill>
                  <a:srgbClr val="FFFFCC"/>
                </a:solidFill>
              </a:rPr>
              <a:t>FIMM Delegate – </a:t>
            </a:r>
            <a:r>
              <a:rPr lang="en-US" sz="2400" b="1" i="1" dirty="0">
                <a:solidFill>
                  <a:srgbClr val="FFFFCC"/>
                </a:solidFill>
              </a:rPr>
              <a:t>Name/email</a:t>
            </a:r>
            <a:r>
              <a:rPr lang="en-US" sz="2400" b="1" dirty="0">
                <a:solidFill>
                  <a:srgbClr val="FFFFCC"/>
                </a:solidFill>
              </a:rPr>
              <a:t>  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 Education Liaison – </a:t>
            </a:r>
            <a:r>
              <a:rPr lang="en-US" sz="2400" b="1" i="1" dirty="0">
                <a:solidFill>
                  <a:srgbClr val="FFFFCC"/>
                </a:solidFill>
              </a:rPr>
              <a:t>Name/email 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 Other – </a:t>
            </a:r>
            <a:r>
              <a:rPr lang="en-US" sz="2400" b="1" i="1" dirty="0">
                <a:solidFill>
                  <a:srgbClr val="FFFFCC"/>
                </a:solidFill>
              </a:rPr>
              <a:t>Name/email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 </a:t>
            </a:r>
            <a:r>
              <a:rPr lang="en-US" sz="2400" b="1" dirty="0">
                <a:solidFill>
                  <a:srgbClr val="FFFFCC"/>
                </a:solidFill>
              </a:rPr>
              <a:t>Annual Meeting (Date/Site)</a:t>
            </a:r>
            <a:r>
              <a:rPr lang="en-US" sz="2800" b="1" dirty="0">
                <a:solidFill>
                  <a:srgbClr val="FFFFCC"/>
                </a:solidFill>
              </a:rPr>
              <a:t>: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903520-A2B9-4262-8131-35AF4C81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33860" cy="7078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84FA07-898E-450F-8160-8CC7146B3F4C}"/>
              </a:ext>
            </a:extLst>
          </p:cNvPr>
          <p:cNvSpPr txBox="1"/>
          <p:nvPr/>
        </p:nvSpPr>
        <p:spPr>
          <a:xfrm>
            <a:off x="1933859" y="0"/>
            <a:ext cx="7210141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  </a:t>
            </a:r>
            <a:r>
              <a:rPr lang="en-US" sz="4000" b="1" dirty="0">
                <a:solidFill>
                  <a:srgbClr val="FFFFCC"/>
                </a:solidFill>
              </a:rPr>
              <a:t>2022 FIMM Delegate Report</a:t>
            </a:r>
          </a:p>
        </p:txBody>
      </p:sp>
    </p:spTree>
    <p:extLst>
      <p:ext uri="{BB962C8B-B14F-4D97-AF65-F5344CB8AC3E}">
        <p14:creationId xmlns:p14="http://schemas.microsoft.com/office/powerpoint/2010/main" val="30834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613-3FDC-4044-9238-DE76FCCB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849085"/>
            <a:ext cx="8780106" cy="84160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>Country / Society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E490E-8721-4971-8A61-2D351DD87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79" y="1825624"/>
            <a:ext cx="8845421" cy="5032376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b="1" dirty="0"/>
              <a:t> </a:t>
            </a:r>
            <a:r>
              <a:rPr lang="en-US" sz="2800" b="1" dirty="0">
                <a:solidFill>
                  <a:srgbClr val="FFFFCC"/>
                </a:solidFill>
              </a:rPr>
              <a:t>MM Status in Country </a:t>
            </a:r>
            <a:r>
              <a:rPr lang="en-US" sz="2400" b="1" dirty="0">
                <a:solidFill>
                  <a:srgbClr val="FFFFCC"/>
                </a:solidFill>
              </a:rPr>
              <a:t>(Respond yes/no for all that apply)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Society Certificate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National certificate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MM recognized as added qualification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  <a:endParaRPr lang="en-US" sz="2400" b="1" dirty="0">
              <a:solidFill>
                <a:srgbClr val="FFFFCC"/>
              </a:solidFill>
            </a:endParaRP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Recognized as specialty or subspecialty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  <a:endParaRPr lang="en-US" sz="2400" b="1" dirty="0">
              <a:solidFill>
                <a:srgbClr val="FFFFCC"/>
              </a:solidFill>
            </a:endParaRP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MM available in some/all medical schools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  <a:endParaRPr lang="en-US" sz="2400" b="1" dirty="0">
              <a:solidFill>
                <a:srgbClr val="FFFFCC"/>
              </a:solidFill>
            </a:endParaRP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MM integrated in some/all residency training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MM integrated in some/all residency training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MM central in a specialty residency training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b="1" dirty="0">
                <a:solidFill>
                  <a:srgbClr val="FFFFCC"/>
                </a:solidFill>
              </a:rPr>
              <a:t>Society Education </a:t>
            </a:r>
            <a:r>
              <a:rPr lang="en-US" sz="2400" b="1" dirty="0">
                <a:solidFill>
                  <a:srgbClr val="FFFFCC"/>
                </a:solidFill>
              </a:rPr>
              <a:t>(Respond yes/no for all that typically apply)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Manual Medicine hands-on workshops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Injection / Dry Needling hands-on workshops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Research distribution/programs </a:t>
            </a:r>
            <a:r>
              <a:rPr lang="en-US" sz="2400" b="1" i="1" dirty="0">
                <a:solidFill>
                  <a:srgbClr val="FFFFCC"/>
                </a:solidFill>
              </a:rPr>
              <a:t>(</a:t>
            </a:r>
            <a:r>
              <a:rPr lang="en-US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Yes</a:t>
            </a:r>
            <a:r>
              <a:rPr lang="en-US" sz="2400" b="1" i="1" dirty="0">
                <a:solidFill>
                  <a:srgbClr val="FFFFCC"/>
                </a:solidFill>
              </a:rPr>
              <a:t>/</a:t>
            </a:r>
            <a:r>
              <a:rPr lang="en-US" sz="2400" b="1" i="1" dirty="0">
                <a:solidFill>
                  <a:srgbClr val="FFCCFF"/>
                </a:solidFill>
              </a:rPr>
              <a:t>No</a:t>
            </a:r>
            <a:r>
              <a:rPr lang="en-US" sz="2400" b="1" i="1" dirty="0">
                <a:solidFill>
                  <a:srgbClr val="FFFFCC"/>
                </a:solidFill>
              </a:rPr>
              <a:t>)</a:t>
            </a:r>
          </a:p>
          <a:p>
            <a:pPr lvl="1">
              <a:buClr>
                <a:srgbClr val="FFFF00"/>
              </a:buClr>
              <a:buSzPct val="75000"/>
            </a:pPr>
            <a:r>
              <a:rPr lang="en-US" sz="2400" b="1" dirty="0">
                <a:solidFill>
                  <a:srgbClr val="FFFFCC"/>
                </a:solidFill>
              </a:rPr>
              <a:t>Journal: </a:t>
            </a:r>
            <a:r>
              <a:rPr lang="en-US" sz="2400" b="1" i="1" dirty="0">
                <a:solidFill>
                  <a:srgbClr val="FFFFCC"/>
                </a:solidFill>
              </a:rPr>
              <a:t>______________________________________</a:t>
            </a:r>
            <a:endParaRPr lang="en-US" sz="2400" b="1" dirty="0">
              <a:solidFill>
                <a:srgbClr val="FFFFCC"/>
              </a:solidFill>
            </a:endParaRPr>
          </a:p>
          <a:p>
            <a:pPr lvl="1"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endParaRPr lang="en-US" sz="2500" b="1" dirty="0">
              <a:solidFill>
                <a:srgbClr val="FFFFCC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903520-A2B9-4262-8131-35AF4C81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33860" cy="7078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84FA07-898E-450F-8160-8CC7146B3F4C}"/>
              </a:ext>
            </a:extLst>
          </p:cNvPr>
          <p:cNvSpPr txBox="1"/>
          <p:nvPr/>
        </p:nvSpPr>
        <p:spPr>
          <a:xfrm>
            <a:off x="1933859" y="0"/>
            <a:ext cx="7210141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2022 FIMM Delegate Report</a:t>
            </a:r>
          </a:p>
        </p:txBody>
      </p:sp>
    </p:spTree>
    <p:extLst>
      <p:ext uri="{BB962C8B-B14F-4D97-AF65-F5344CB8AC3E}">
        <p14:creationId xmlns:p14="http://schemas.microsoft.com/office/powerpoint/2010/main" val="199827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613-3FDC-4044-9238-DE76FCCB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849085"/>
            <a:ext cx="8780106" cy="84160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>Country / Society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E490E-8721-4971-8A61-2D351DD87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79" y="1825624"/>
            <a:ext cx="8518849" cy="4911077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 Strengths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 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Weaknesses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Opportunities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Threats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  <a:p>
            <a:pPr lvl="1">
              <a:buClr>
                <a:srgbClr val="FFFF0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500" b="1" dirty="0">
                <a:solidFill>
                  <a:srgbClr val="FFFFCC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903520-A2B9-4262-8131-35AF4C81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33860" cy="7078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84FA07-898E-450F-8160-8CC7146B3F4C}"/>
              </a:ext>
            </a:extLst>
          </p:cNvPr>
          <p:cNvSpPr txBox="1"/>
          <p:nvPr/>
        </p:nvSpPr>
        <p:spPr>
          <a:xfrm>
            <a:off x="1933859" y="0"/>
            <a:ext cx="7210141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2022 Societal SWOT Analysis</a:t>
            </a:r>
          </a:p>
        </p:txBody>
      </p:sp>
    </p:spTree>
    <p:extLst>
      <p:ext uri="{BB962C8B-B14F-4D97-AF65-F5344CB8AC3E}">
        <p14:creationId xmlns:p14="http://schemas.microsoft.com/office/powerpoint/2010/main" val="222731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613-3FDC-4044-9238-DE76FCCB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2" y="849085"/>
            <a:ext cx="8780106" cy="841603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+mn-lt"/>
              </a:rPr>
              <a:t>Country / Society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E490E-8721-4971-8A61-2D351DD87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579" y="1825625"/>
            <a:ext cx="8518849" cy="4715134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FFCC"/>
                </a:solidFill>
              </a:rPr>
              <a:t> </a:t>
            </a:r>
            <a:r>
              <a:rPr lang="en-US" sz="3600" b="1" dirty="0">
                <a:solidFill>
                  <a:srgbClr val="FFFF00"/>
                </a:solidFill>
              </a:rPr>
              <a:t>Optional: </a:t>
            </a:r>
            <a:r>
              <a:rPr lang="en-US" sz="2800" b="1" dirty="0">
                <a:solidFill>
                  <a:srgbClr val="FFFFCC"/>
                </a:solidFill>
              </a:rPr>
              <a:t>Urgent Virtual Message to Delegates:</a:t>
            </a:r>
          </a:p>
          <a:p>
            <a:pPr marL="0" indent="0" algn="ctr">
              <a:buClr>
                <a:srgbClr val="FFFF00"/>
              </a:buClr>
              <a:buSzPct val="75000"/>
              <a:buNone/>
            </a:pPr>
            <a:r>
              <a:rPr lang="en-US" sz="2800" b="1" i="1" dirty="0">
                <a:solidFill>
                  <a:srgbClr val="FFFFCC"/>
                </a:solidFill>
              </a:rPr>
              <a:t>Place message here </a:t>
            </a:r>
          </a:p>
          <a:p>
            <a:pPr marL="0" indent="0" algn="ctr">
              <a:buClr>
                <a:srgbClr val="FFFF00"/>
              </a:buClr>
              <a:buSzPct val="75000"/>
              <a:buNone/>
            </a:pPr>
            <a:endParaRPr lang="en-US" sz="2800" b="1" i="1" dirty="0">
              <a:solidFill>
                <a:srgbClr val="FFFFCC"/>
              </a:solidFill>
            </a:endParaRPr>
          </a:p>
          <a:p>
            <a:pPr marL="0" indent="0" algn="ctr">
              <a:buClr>
                <a:srgbClr val="FFFF00"/>
              </a:buClr>
              <a:buSzPct val="75000"/>
              <a:buNone/>
            </a:pPr>
            <a:r>
              <a:rPr lang="en-US" sz="2400" i="1" dirty="0">
                <a:solidFill>
                  <a:srgbClr val="FFFFCC"/>
                </a:solidFill>
              </a:rPr>
              <a:t>If you believe a item from your report must be discussed in the limited time available, you need to send a message to President Henk Bultman with an explanation of why you think it should be placed on the agenda … this does not guarantee inclusion but it will be considered. It may thereafter be a discussion item or announced by the president as an item of pressing interest.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903520-A2B9-4262-8131-35AF4C81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33860" cy="7078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84FA07-898E-450F-8160-8CC7146B3F4C}"/>
              </a:ext>
            </a:extLst>
          </p:cNvPr>
          <p:cNvSpPr txBox="1"/>
          <p:nvPr/>
        </p:nvSpPr>
        <p:spPr>
          <a:xfrm>
            <a:off x="1933859" y="0"/>
            <a:ext cx="7210141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2022 FIMM Delegate Report</a:t>
            </a:r>
          </a:p>
        </p:txBody>
      </p:sp>
    </p:spTree>
    <p:extLst>
      <p:ext uri="{BB962C8B-B14F-4D97-AF65-F5344CB8AC3E}">
        <p14:creationId xmlns:p14="http://schemas.microsoft.com/office/powerpoint/2010/main" val="31610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389</Words>
  <Application>Microsoft Office PowerPoint</Application>
  <PresentationFormat>Diavoorstelling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Courier New</vt:lpstr>
      <vt:lpstr>Wingdings</vt:lpstr>
      <vt:lpstr>Office Theme</vt:lpstr>
      <vt:lpstr>Membership Delegate Reports Advanced Submissions</vt:lpstr>
      <vt:lpstr>PowerPoint-presentatie</vt:lpstr>
      <vt:lpstr>Country / Society Name</vt:lpstr>
      <vt:lpstr>Country / Society Name</vt:lpstr>
      <vt:lpstr>Country / Society Name</vt:lpstr>
      <vt:lpstr>Country / Society 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Membership Delegate Reports</dc:title>
  <dc:creator>Michael</dc:creator>
  <cp:lastModifiedBy>H Bultman</cp:lastModifiedBy>
  <cp:revision>23</cp:revision>
  <dcterms:created xsi:type="dcterms:W3CDTF">2020-10-07T21:47:43Z</dcterms:created>
  <dcterms:modified xsi:type="dcterms:W3CDTF">2022-10-16T19:05:58Z</dcterms:modified>
</cp:coreProperties>
</file>