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  <p:sldMasterId id="2147483671" r:id="rId3"/>
  </p:sldMasterIdLst>
  <p:sldIdLst>
    <p:sldId id="261" r:id="rId4"/>
    <p:sldId id="256" r:id="rId5"/>
    <p:sldId id="258" r:id="rId6"/>
    <p:sldId id="259" r:id="rId7"/>
    <p:sldId id="260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Relationship Id="rId3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0" y="6324600"/>
            <a:ext cx="9140826" cy="533400"/>
            <a:chOff x="-1" y="6324600"/>
            <a:chExt cx="12188826" cy="533400"/>
          </a:xfrm>
        </p:grpSpPr>
        <p:sp>
          <p:nvSpPr>
            <p:cNvPr id="5" name="Rectangle 4"/>
            <p:cNvSpPr/>
            <p:nvPr userDrawn="1"/>
          </p:nvSpPr>
          <p:spPr bwMode="auto">
            <a:xfrm>
              <a:off x="6856412" y="6324600"/>
              <a:ext cx="5332413" cy="533400"/>
            </a:xfrm>
            <a:prstGeom prst="rect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chemeClr val="lt1">
                    <a:shade val="67500"/>
                    <a:satMod val="115000"/>
                    <a:alpha val="0"/>
                  </a:schemeClr>
                </a:gs>
              </a:gsLst>
              <a:lin ang="0" scaled="1"/>
              <a:tileRect/>
            </a:gra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pic>
          <p:nvPicPr>
            <p:cNvPr id="6" name="Picture 5" descr="white-bar.pn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-1" y="6324600"/>
              <a:ext cx="12188825" cy="533400"/>
            </a:xfrm>
            <a:prstGeom prst="rect">
              <a:avLst/>
            </a:prstGeom>
          </p:spPr>
        </p:pic>
      </p:grpSp>
    </p:spTree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vert="horz" wrap="square" lIns="0" tIns="0" rIns="0" bIns="0" rtlCol="0" anchor="ctr" anchorCtr="0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1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  <p:grpSp>
        <p:nvGrpSpPr>
          <p:cNvPr id="4" name="Group 4"/>
          <p:cNvGrpSpPr/>
          <p:nvPr userDrawn="1"/>
        </p:nvGrpSpPr>
        <p:grpSpPr>
          <a:xfrm>
            <a:off x="0" y="6324600"/>
            <a:ext cx="9140826" cy="533400"/>
            <a:chOff x="-1" y="6324600"/>
            <a:chExt cx="12188826" cy="533400"/>
          </a:xfrm>
        </p:grpSpPr>
        <p:sp>
          <p:nvSpPr>
            <p:cNvPr id="6" name="Rectangle 5"/>
            <p:cNvSpPr/>
            <p:nvPr userDrawn="1"/>
          </p:nvSpPr>
          <p:spPr bwMode="auto">
            <a:xfrm>
              <a:off x="6856412" y="6324600"/>
              <a:ext cx="5332413" cy="533400"/>
            </a:xfrm>
            <a:prstGeom prst="rect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chemeClr val="lt1">
                    <a:shade val="67500"/>
                    <a:satMod val="115000"/>
                    <a:alpha val="0"/>
                  </a:schemeClr>
                </a:gs>
              </a:gsLst>
              <a:lin ang="0" scaled="1"/>
              <a:tileRect/>
            </a:gra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pic>
          <p:nvPicPr>
            <p:cNvPr id="8" name="Picture 7" descr="white-bar.pn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-1" y="6324600"/>
              <a:ext cx="12188825" cy="533400"/>
            </a:xfrm>
            <a:prstGeom prst="rect">
              <a:avLst/>
            </a:prstGeom>
          </p:spPr>
        </p:pic>
      </p:grpSp>
    </p:spTree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135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8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03680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8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400657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953785" indent="-288384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227618" indent="-273833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516002" indent="-280447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400657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961722" indent="-302936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227618" indent="-265896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516002" indent="-273833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4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991314"/>
          </a:xfrm>
        </p:spPr>
        <p:txBody>
          <a:bodyPr/>
          <a:lstStyle>
            <a:lvl1pPr marL="281770" indent="-281770">
              <a:defRPr sz="2300"/>
            </a:lvl1pPr>
            <a:lvl2pPr marL="562218" indent="-265896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0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813562" indent="-243407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0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50354" indent="-228856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0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279210" indent="-206367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0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991314"/>
          </a:xfrm>
        </p:spPr>
        <p:txBody>
          <a:bodyPr/>
          <a:lstStyle>
            <a:lvl1pPr marL="296321" indent="-296321">
              <a:defRPr sz="2300"/>
            </a:lvl1pPr>
            <a:lvl2pPr marL="570155" indent="-273833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0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821499" indent="-24473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0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050354" indent="-236793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0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279210" indent="-220919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SzPct val="85000"/>
              <a:buFontTx/>
              <a:buBlip>
                <a:blip r:embed="rId2"/>
              </a:buBlip>
              <a:defRPr lang="en-US" sz="20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jpeg"/><Relationship Id="rId13" Type="http://schemas.openxmlformats.org/officeDocument/2006/relationships/image" Target="../media/image2.pn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 xmlns:p14="http://schemas.microsoft.com/office/powerpoint/2010/main"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lang="en-US" sz="3200" kern="1200" dirty="0" smtClean="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1pPr>
      <a:lvl2pPr marL="855663" indent="-3952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lang="en-US" sz="2800" kern="1200" dirty="0" smtClean="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2pPr>
      <a:lvl3pPr marL="1258888" indent="-40322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lang="en-US" sz="2400" kern="1200" dirty="0" smtClean="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lang="en-US" sz="2400" kern="1200" dirty="0" smtClean="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lang="en-US" sz="2400" kern="1200" dirty="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ransition xmlns:p14="http://schemas.microsoft.com/office/powerpoint/2010/main"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+mn-lt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+mn-lt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+mn-lt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+mn-lt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+mn-lt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610600" cy="617220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effectLst/>
              </a:rPr>
              <a:t/>
            </a:r>
            <a:br>
              <a:rPr lang="en-US" sz="4000" dirty="0" smtClean="0">
                <a:solidFill>
                  <a:schemeClr val="bg1"/>
                </a:solidFill>
                <a:effectLst/>
              </a:rPr>
            </a:b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dirty="0" smtClean="0">
                <a:solidFill>
                  <a:schemeClr val="bg1"/>
                </a:solidFill>
                <a:effectLst/>
              </a:rPr>
              <a:t>Your information will be distributed;      so you may use to include it in your presentation or spend your 4 minute time on other  issues /accomplishments 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12305207"/>
      </p:ext>
    </p:extLst>
  </p:cSld>
  <p:clrMapOvr>
    <a:masterClrMapping/>
  </p:clrMapOvr>
  <p:transition xmlns:p14="http://schemas.microsoft.com/office/powerpoint/2010/main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Name of National Society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3581400"/>
            <a:ext cx="7681913" cy="2286000"/>
          </a:xfrm>
        </p:spPr>
        <p:txBody>
          <a:bodyPr/>
          <a:lstStyle/>
          <a:p>
            <a:r>
              <a:rPr lang="en-US" dirty="0" smtClean="0"/>
              <a:t>Name of Presenter / National Representative</a:t>
            </a:r>
          </a:p>
          <a:p>
            <a:pPr lvl="1"/>
            <a:r>
              <a:rPr lang="en-US" dirty="0" smtClean="0"/>
              <a:t>Any Position / Title</a:t>
            </a:r>
          </a:p>
          <a:p>
            <a:pPr lvl="1"/>
            <a:r>
              <a:rPr lang="en-US" dirty="0" smtClean="0"/>
              <a:t>Add email/contact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05" y="6368716"/>
            <a:ext cx="489284" cy="4892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6324600"/>
            <a:ext cx="8021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National Society Report – </a:t>
            </a:r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Country or Society Name Inserted Here</a:t>
            </a: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05" y="6368716"/>
            <a:ext cx="489284" cy="4892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6324600"/>
            <a:ext cx="6700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National Society Report – </a:t>
            </a:r>
            <a:r>
              <a:rPr lang="en-US" sz="20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Country or Society Name Inserted Here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28600"/>
            <a:ext cx="8382000" cy="6858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lang="en-US" dirty="0" smtClean="0"/>
              <a:t>National Society Leadership</a:t>
            </a:r>
            <a:endParaRPr lang="en-US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81000" y="1295400"/>
            <a:ext cx="8382000" cy="4876800"/>
          </a:xfrm>
          <a:prstGeom prst="rect">
            <a:avLst/>
          </a:prstGeom>
        </p:spPr>
        <p:txBody>
          <a:bodyPr/>
          <a:lstStyle>
            <a:lvl1pPr marL="460375" indent="-4603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lang="en-US" sz="32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855663" indent="-3952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8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1258888" indent="-40322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rgbClr val="FFC000"/>
                </a:solidFill>
              </a:rPr>
              <a:t>President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Email:</a:t>
            </a:r>
          </a:p>
          <a:p>
            <a:r>
              <a:rPr lang="en-US" sz="2800" dirty="0">
                <a:solidFill>
                  <a:srgbClr val="FFC000"/>
                </a:solidFill>
              </a:rPr>
              <a:t>Secretary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Email: </a:t>
            </a:r>
          </a:p>
          <a:p>
            <a:r>
              <a:rPr lang="en-US" sz="2800" dirty="0">
                <a:solidFill>
                  <a:srgbClr val="FFC000"/>
                </a:solidFill>
              </a:rPr>
              <a:t>Treasurer</a:t>
            </a:r>
            <a:r>
              <a:rPr lang="en-US" sz="2800" dirty="0" smtClean="0"/>
              <a:t>: </a:t>
            </a:r>
          </a:p>
          <a:p>
            <a:pPr lvl="1"/>
            <a:r>
              <a:rPr lang="en-US" sz="2400" dirty="0" smtClean="0"/>
              <a:t>Email:</a:t>
            </a:r>
          </a:p>
          <a:p>
            <a:r>
              <a:rPr lang="en-US" sz="2800" dirty="0" smtClean="0">
                <a:solidFill>
                  <a:srgbClr val="FFC000"/>
                </a:solidFill>
              </a:rPr>
              <a:t>Office/Executive </a:t>
            </a:r>
            <a:r>
              <a:rPr lang="en-US" sz="2800" dirty="0">
                <a:solidFill>
                  <a:srgbClr val="FFC000"/>
                </a:solidFill>
              </a:rPr>
              <a:t>Director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Email:  </a:t>
            </a:r>
          </a:p>
          <a:p>
            <a:pPr lvl="1"/>
            <a:r>
              <a:rPr lang="en-US" sz="2400" dirty="0" smtClean="0"/>
              <a:t>Fax:  </a:t>
            </a:r>
          </a:p>
          <a:p>
            <a:r>
              <a:rPr lang="en-US" sz="2800" dirty="0">
                <a:solidFill>
                  <a:srgbClr val="FFC000"/>
                </a:solidFill>
              </a:rPr>
              <a:t>Website</a:t>
            </a:r>
            <a:r>
              <a:rPr lang="en-US" sz="2800" dirty="0" smtClean="0"/>
              <a:t>: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450408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05" y="6368716"/>
            <a:ext cx="489284" cy="4892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6324600"/>
            <a:ext cx="6700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National Society Report – </a:t>
            </a:r>
            <a:r>
              <a:rPr lang="en-US" sz="20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Country or Society Name Inserted Here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28600"/>
            <a:ext cx="8382000" cy="6858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dirty="0" smtClean="0"/>
              <a:t>National Society Content</a:t>
            </a:r>
            <a:endParaRPr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80999" y="1411552"/>
            <a:ext cx="8758989" cy="4379648"/>
          </a:xfrm>
          <a:prstGeom prst="rect">
            <a:avLst/>
          </a:prstGeom>
        </p:spPr>
        <p:txBody>
          <a:bodyPr/>
          <a:lstStyle>
            <a:lvl1pPr marL="460375" indent="-4603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lang="en-US" sz="32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855663" indent="-3952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8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1258888" indent="-40322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C000"/>
                </a:solidFill>
              </a:rPr>
              <a:t>Membership: </a:t>
            </a:r>
            <a:r>
              <a:rPr lang="en-US" sz="1600" dirty="0" smtClean="0">
                <a:solidFill>
                  <a:srgbClr val="FFFFFF"/>
                </a:solidFill>
              </a:rPr>
              <a:t>###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 Specialty/300</a:t>
            </a:r>
            <a:r>
              <a:rPr lang="en-US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+ </a:t>
            </a:r>
            <a:r>
              <a:rPr lang="en-US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hr</a:t>
            </a:r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:   </a:t>
            </a:r>
            <a:r>
              <a:rPr lang="en-US" sz="16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###</a:t>
            </a:r>
            <a:endParaRPr lang="en-US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/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 Facility/100</a:t>
            </a:r>
            <a:r>
              <a:rPr lang="en-US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+</a:t>
            </a:r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hour:  </a:t>
            </a:r>
            <a:r>
              <a:rPr lang="en-US" sz="16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###</a:t>
            </a:r>
            <a:endParaRPr lang="en-US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Status MM Recognition: </a:t>
            </a:r>
            <a:r>
              <a:rPr lang="en-US" sz="1600" dirty="0" smtClean="0">
                <a:solidFill>
                  <a:srgbClr val="FFFFFF"/>
                </a:solidFill>
              </a:rPr>
              <a:t>Sub-specialty; Specialty; Other;  Not Recognized 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Accrediting Body(</a:t>
            </a:r>
            <a:r>
              <a:rPr lang="en-US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ies</a:t>
            </a:r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):  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Nat’l Society Certificate / #</a:t>
            </a:r>
            <a:r>
              <a:rPr lang="en-US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hrs</a:t>
            </a:r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?: </a:t>
            </a:r>
          </a:p>
          <a:p>
            <a:r>
              <a:rPr lang="en-US" b="1" dirty="0" smtClean="0">
                <a:solidFill>
                  <a:srgbClr val="FFC000"/>
                </a:solidFill>
              </a:rPr>
              <a:t>Education 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 Programs/</a:t>
            </a:r>
            <a:r>
              <a:rPr lang="en-US" dirty="0" err="1" smtClean="0">
                <a:solidFill>
                  <a:srgbClr val="FFFFFF"/>
                </a:solidFill>
                <a:latin typeface="Arial Narrow" panose="020B0606020202030204" pitchFamily="34" charset="0"/>
              </a:rPr>
              <a:t>Yr</a:t>
            </a:r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: </a:t>
            </a:r>
          </a:p>
          <a:p>
            <a:pPr lvl="1"/>
            <a:r>
              <a:rPr lang="en-US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 Educational Sites: </a:t>
            </a:r>
          </a:p>
          <a:p>
            <a:pPr lvl="1"/>
            <a:endParaRPr lang="en-US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/>
            <a:endParaRPr lang="en-US" dirty="0" smtClean="0">
              <a:solidFill>
                <a:srgbClr val="FFFFFF"/>
              </a:solidFill>
            </a:endParaRPr>
          </a:p>
          <a:p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00721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05" y="6368716"/>
            <a:ext cx="489284" cy="4892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6324600"/>
            <a:ext cx="6700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National Society Report – </a:t>
            </a:r>
            <a:r>
              <a:rPr lang="en-US" sz="20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Country or Society Name Inserted Here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28600"/>
            <a:ext cx="8382000" cy="6858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dirty="0" smtClean="0"/>
              <a:t>National Society Insights</a:t>
            </a:r>
            <a:endParaRPr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80999" y="990600"/>
            <a:ext cx="8758989" cy="4379648"/>
          </a:xfrm>
          <a:prstGeom prst="rect">
            <a:avLst/>
          </a:prstGeom>
        </p:spPr>
        <p:txBody>
          <a:bodyPr/>
          <a:lstStyle>
            <a:lvl1pPr marL="460375" indent="-4603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lang="en-US" sz="32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855663" indent="-3952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8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1258888" indent="-40322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2800" b="1" dirty="0" smtClean="0">
                <a:solidFill>
                  <a:srgbClr val="FFC000"/>
                </a:solidFill>
              </a:rPr>
              <a:t>Strengths</a:t>
            </a:r>
            <a:endParaRPr sz="1400" b="1" dirty="0">
              <a:solidFill>
                <a:srgbClr val="FFC000"/>
              </a:solidFill>
            </a:endParaRPr>
          </a:p>
          <a:p>
            <a:pPr lvl="1"/>
            <a:r>
              <a:rPr lang="en-US" sz="24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#1</a:t>
            </a:r>
            <a:endParaRPr sz="2400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/>
            <a:r>
              <a:rPr sz="24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#2</a:t>
            </a:r>
            <a:endParaRPr sz="2400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r>
              <a:rPr sz="2800" b="1" dirty="0" smtClean="0">
                <a:solidFill>
                  <a:srgbClr val="FFC000"/>
                </a:solidFill>
              </a:rPr>
              <a:t>Weaknesses</a:t>
            </a:r>
          </a:p>
          <a:p>
            <a:pPr lvl="1"/>
            <a:r>
              <a:rPr lang="en-US" sz="24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#1</a:t>
            </a:r>
          </a:p>
          <a:p>
            <a:pPr lvl="1"/>
            <a:r>
              <a:rPr lang="en-US" sz="24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#2</a:t>
            </a:r>
            <a:endParaRPr sz="2400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r>
              <a:rPr sz="2800" b="1" dirty="0" smtClean="0">
                <a:solidFill>
                  <a:srgbClr val="FFC000"/>
                </a:solidFill>
              </a:rPr>
              <a:t>Opportunities</a:t>
            </a:r>
          </a:p>
          <a:p>
            <a:pPr lvl="1"/>
            <a:r>
              <a:rPr lang="en-US" sz="24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#1</a:t>
            </a:r>
          </a:p>
          <a:p>
            <a:pPr lvl="1"/>
            <a:r>
              <a:rPr lang="en-US" sz="24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#2</a:t>
            </a:r>
            <a:endParaRPr sz="2400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r>
              <a:rPr sz="2800" b="1" dirty="0" smtClean="0">
                <a:solidFill>
                  <a:srgbClr val="FFC000"/>
                </a:solidFill>
              </a:rPr>
              <a:t>Threats </a:t>
            </a:r>
            <a:endParaRPr sz="2800" b="1" dirty="0">
              <a:solidFill>
                <a:srgbClr val="FFC000"/>
              </a:solidFill>
            </a:endParaRPr>
          </a:p>
          <a:p>
            <a:pPr lvl="1"/>
            <a:r>
              <a:rPr sz="24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#1</a:t>
            </a:r>
            <a:endParaRPr sz="2400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/>
            <a:r>
              <a:rPr sz="2400" dirty="0">
                <a:solidFill>
                  <a:srgbClr val="FFFFFF"/>
                </a:solidFill>
                <a:latin typeface="Arial Narrow" panose="020B0606020202030204" pitchFamily="34" charset="0"/>
              </a:rPr>
              <a:t># </a:t>
            </a:r>
            <a:r>
              <a:rPr sz="24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</a:t>
            </a:r>
            <a:endParaRPr sz="2400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lvl="1"/>
            <a:endParaRPr dirty="0">
              <a:solidFill>
                <a:srgbClr val="FFFFFF"/>
              </a:solidFill>
            </a:endParaRPr>
          </a:p>
          <a:p>
            <a:pPr lvl="1"/>
            <a:endParaRPr dirty="0">
              <a:solidFill>
                <a:srgbClr val="FFFFFF"/>
              </a:solidFill>
            </a:endParaRPr>
          </a:p>
          <a:p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45036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81200"/>
            <a:ext cx="7681913" cy="152349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/>
              </a:rPr>
              <a:t>Name of National Society</a:t>
            </a:r>
            <a:endParaRPr lang="en-US" b="1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3581400"/>
            <a:ext cx="7681913" cy="2286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/>
              </a:rPr>
              <a:t>Name of Presenter / National Representative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effectLst/>
              </a:rPr>
              <a:t>Any Position / Title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effectLst/>
              </a:rPr>
              <a:t>Add email/contact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05" y="6368716"/>
            <a:ext cx="489284" cy="4892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6324600"/>
            <a:ext cx="80217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National Society Report – </a:t>
            </a:r>
            <a:r>
              <a:rPr lang="en-US" sz="24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Country or Society Name Inserted Here</a:t>
            </a:r>
          </a:p>
        </p:txBody>
      </p:sp>
    </p:spTree>
    <p:extLst>
      <p:ext uri="{BB962C8B-B14F-4D97-AF65-F5344CB8AC3E}">
        <p14:creationId xmlns:p14="http://schemas.microsoft.com/office/powerpoint/2010/main" val="19064813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05" y="6368716"/>
            <a:ext cx="489284" cy="4892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6324600"/>
            <a:ext cx="6700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National Society Report – </a:t>
            </a:r>
            <a:r>
              <a:rPr lang="en-US" sz="20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Country or Society Name Inserted Here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28600"/>
            <a:ext cx="8382000" cy="6858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b="1" dirty="0" smtClean="0">
                <a:solidFill>
                  <a:schemeClr val="bg1"/>
                </a:solidFill>
                <a:effectLst/>
              </a:rPr>
              <a:t>National Society Leadership</a:t>
            </a:r>
            <a:endParaRPr b="1" dirty="0">
              <a:solidFill>
                <a:schemeClr val="bg1"/>
              </a:solidFill>
              <a:effectLst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81000" y="1295400"/>
            <a:ext cx="8382000" cy="4876800"/>
          </a:xfrm>
          <a:prstGeom prst="rect">
            <a:avLst/>
          </a:prstGeom>
        </p:spPr>
        <p:txBody>
          <a:bodyPr/>
          <a:lstStyle>
            <a:lvl1pPr marL="460375" indent="-4603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lang="en-US" sz="32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855663" indent="-3952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8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1258888" indent="-40322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2800" b="1" dirty="0">
                <a:solidFill>
                  <a:schemeClr val="bg1"/>
                </a:solidFill>
                <a:effectLst/>
              </a:rPr>
              <a:t>President:</a:t>
            </a:r>
          </a:p>
          <a:p>
            <a:pPr lvl="1"/>
            <a:r>
              <a:rPr sz="2400" b="1" dirty="0">
                <a:solidFill>
                  <a:schemeClr val="bg1"/>
                </a:solidFill>
                <a:effectLst/>
              </a:rPr>
              <a:t>Email:</a:t>
            </a:r>
          </a:p>
          <a:p>
            <a:r>
              <a:rPr sz="2800" b="1" dirty="0">
                <a:solidFill>
                  <a:schemeClr val="bg1"/>
                </a:solidFill>
                <a:effectLst/>
              </a:rPr>
              <a:t>Secretary:</a:t>
            </a:r>
          </a:p>
          <a:p>
            <a:pPr lvl="1"/>
            <a:r>
              <a:rPr sz="2400" b="1" dirty="0">
                <a:solidFill>
                  <a:schemeClr val="bg1"/>
                </a:solidFill>
                <a:effectLst/>
              </a:rPr>
              <a:t>Email: </a:t>
            </a:r>
          </a:p>
          <a:p>
            <a:r>
              <a:rPr sz="2800" b="1" dirty="0">
                <a:solidFill>
                  <a:schemeClr val="bg1"/>
                </a:solidFill>
                <a:effectLst/>
              </a:rPr>
              <a:t>Treasurer: </a:t>
            </a:r>
          </a:p>
          <a:p>
            <a:pPr lvl="1"/>
            <a:r>
              <a:rPr sz="2400" b="1" dirty="0">
                <a:solidFill>
                  <a:schemeClr val="bg1"/>
                </a:solidFill>
                <a:effectLst/>
              </a:rPr>
              <a:t>Email:</a:t>
            </a:r>
          </a:p>
          <a:p>
            <a:r>
              <a:rPr sz="2800" b="1" dirty="0">
                <a:solidFill>
                  <a:schemeClr val="bg1"/>
                </a:solidFill>
                <a:effectLst/>
              </a:rPr>
              <a:t>Office/Executive Director:</a:t>
            </a:r>
          </a:p>
          <a:p>
            <a:pPr lvl="1"/>
            <a:r>
              <a:rPr sz="2400" b="1" dirty="0">
                <a:solidFill>
                  <a:schemeClr val="bg1"/>
                </a:solidFill>
                <a:effectLst/>
              </a:rPr>
              <a:t>Email:  </a:t>
            </a:r>
          </a:p>
          <a:p>
            <a:pPr lvl="1"/>
            <a:r>
              <a:rPr sz="2400" b="1" dirty="0">
                <a:solidFill>
                  <a:schemeClr val="bg1"/>
                </a:solidFill>
                <a:effectLst/>
              </a:rPr>
              <a:t>Fax:  </a:t>
            </a:r>
          </a:p>
          <a:p>
            <a:r>
              <a:rPr sz="2800" b="1" dirty="0">
                <a:solidFill>
                  <a:schemeClr val="bg1"/>
                </a:solidFill>
                <a:effectLst/>
              </a:rPr>
              <a:t>Website: </a:t>
            </a:r>
          </a:p>
          <a:p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310974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05" y="6368716"/>
            <a:ext cx="489284" cy="4892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6324600"/>
            <a:ext cx="6700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National Society Report – Country </a:t>
            </a:r>
            <a:r>
              <a:rPr lang="en-US" sz="2000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or Society Name Inserted Here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28600"/>
            <a:ext cx="8382000" cy="6858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b="1" dirty="0" smtClean="0">
                <a:solidFill>
                  <a:schemeClr val="bg1"/>
                </a:solidFill>
                <a:effectLst/>
              </a:rPr>
              <a:t>National Society Content</a:t>
            </a:r>
            <a:endParaRPr b="1" dirty="0">
              <a:solidFill>
                <a:schemeClr val="bg1"/>
              </a:solidFill>
              <a:effectLst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80999" y="1411552"/>
            <a:ext cx="8758989" cy="4379648"/>
          </a:xfrm>
          <a:prstGeom prst="rect">
            <a:avLst/>
          </a:prstGeom>
        </p:spPr>
        <p:txBody>
          <a:bodyPr/>
          <a:lstStyle>
            <a:lvl1pPr marL="460375" indent="-4603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lang="en-US" sz="32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855663" indent="-3952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8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1258888" indent="-40322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b="1" dirty="0">
                <a:solidFill>
                  <a:schemeClr val="bg1"/>
                </a:solidFill>
                <a:effectLst/>
              </a:rPr>
              <a:t>Membership: </a:t>
            </a:r>
            <a:r>
              <a:rPr sz="1600" dirty="0">
                <a:solidFill>
                  <a:schemeClr val="bg1"/>
                </a:solidFill>
                <a:effectLst/>
              </a:rPr>
              <a:t>###</a:t>
            </a:r>
          </a:p>
          <a:p>
            <a:pPr lvl="1"/>
            <a:r>
              <a:rPr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 Specialty/300</a:t>
            </a:r>
            <a:r>
              <a:rPr baseline="300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+ </a:t>
            </a:r>
            <a:r>
              <a:rPr dirty="0" err="1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hr</a:t>
            </a:r>
            <a:r>
              <a:rPr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:   </a:t>
            </a:r>
            <a:r>
              <a:rPr sz="16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###</a:t>
            </a:r>
            <a:endParaRPr dirty="0">
              <a:solidFill>
                <a:schemeClr val="bg1"/>
              </a:solidFill>
              <a:effectLst/>
              <a:latin typeface="Arial Narrow" panose="020B0606020202030204" pitchFamily="34" charset="0"/>
            </a:endParaRPr>
          </a:p>
          <a:p>
            <a:pPr lvl="1"/>
            <a:r>
              <a:rPr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 Facility/100</a:t>
            </a:r>
            <a:r>
              <a:rPr baseline="300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+</a:t>
            </a:r>
            <a:r>
              <a:rPr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 hour:  </a:t>
            </a:r>
            <a:r>
              <a:rPr sz="16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###</a:t>
            </a:r>
            <a:endParaRPr dirty="0">
              <a:solidFill>
                <a:schemeClr val="bg1"/>
              </a:solidFill>
              <a:effectLst/>
              <a:latin typeface="Arial Narrow" panose="020B0606020202030204" pitchFamily="34" charset="0"/>
            </a:endParaRPr>
          </a:p>
          <a:p>
            <a:r>
              <a:rPr dirty="0">
                <a:solidFill>
                  <a:schemeClr val="bg1"/>
                </a:solidFill>
                <a:effectLst/>
              </a:rPr>
              <a:t>Status MM Recognition: </a:t>
            </a:r>
            <a:r>
              <a:rPr sz="1600" dirty="0">
                <a:solidFill>
                  <a:schemeClr val="bg1"/>
                </a:solidFill>
                <a:effectLst/>
              </a:rPr>
              <a:t>Sub-specialty; Specialty; Other;  Not Recognized </a:t>
            </a:r>
          </a:p>
          <a:p>
            <a:pPr lvl="1"/>
            <a:r>
              <a:rPr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Accrediting Body(</a:t>
            </a:r>
            <a:r>
              <a:rPr dirty="0" err="1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ies</a:t>
            </a:r>
            <a:r>
              <a:rPr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): </a:t>
            </a:r>
            <a:endParaRPr dirty="0" smtClean="0">
              <a:solidFill>
                <a:schemeClr val="bg1"/>
              </a:solidFill>
              <a:effectLst/>
              <a:latin typeface="Arial Narrow" panose="020B0606020202030204" pitchFamily="34" charset="0"/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Nat’l </a:t>
            </a:r>
            <a:r>
              <a:rPr lang="en-US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Society Certificate / #</a:t>
            </a:r>
            <a:r>
              <a:rPr lang="en-US" dirty="0" err="1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hrs</a:t>
            </a:r>
            <a:r>
              <a:rPr lang="en-US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?: </a:t>
            </a:r>
            <a:endParaRPr dirty="0">
              <a:solidFill>
                <a:schemeClr val="bg1"/>
              </a:solidFill>
              <a:effectLst/>
              <a:latin typeface="Arial Narrow" panose="020B0606020202030204" pitchFamily="34" charset="0"/>
            </a:endParaRPr>
          </a:p>
          <a:p>
            <a:r>
              <a:rPr b="1" dirty="0">
                <a:solidFill>
                  <a:schemeClr val="bg1"/>
                </a:solidFill>
                <a:effectLst/>
              </a:rPr>
              <a:t>Education </a:t>
            </a:r>
          </a:p>
          <a:p>
            <a:pPr lvl="1"/>
            <a:r>
              <a:rPr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 Programs/</a:t>
            </a:r>
            <a:r>
              <a:rPr dirty="0" err="1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Yr</a:t>
            </a:r>
            <a:r>
              <a:rPr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: </a:t>
            </a:r>
          </a:p>
          <a:p>
            <a:pPr lvl="1"/>
            <a:r>
              <a:rPr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 Educational Sites: </a:t>
            </a:r>
          </a:p>
          <a:p>
            <a:pPr lvl="1"/>
            <a:endParaRPr dirty="0">
              <a:solidFill>
                <a:schemeClr val="bg1"/>
              </a:solidFill>
              <a:effectLst/>
              <a:latin typeface="Arial Narrow" panose="020B0606020202030204" pitchFamily="34" charset="0"/>
            </a:endParaRPr>
          </a:p>
          <a:p>
            <a:pPr lvl="1"/>
            <a:endParaRPr dirty="0">
              <a:solidFill>
                <a:schemeClr val="bg1"/>
              </a:solidFill>
              <a:effectLst/>
            </a:endParaRPr>
          </a:p>
          <a:p>
            <a:endParaRPr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48667892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705" y="6368716"/>
            <a:ext cx="489284" cy="4892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6324600"/>
            <a:ext cx="6700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National Society Report – Country or Society Name Inserted Here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" y="228600"/>
            <a:ext cx="8382000" cy="685800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0" kern="1200" cap="none" spc="-150">
                <a:ln w="3175">
                  <a:noFill/>
                </a:ln>
                <a:gradFill flip="none" rotWithShape="1">
                  <a:gsLst>
                    <a:gs pos="0">
                      <a:srgbClr val="FFFFB9"/>
                    </a:gs>
                    <a:gs pos="36000">
                      <a:srgbClr val="FFFF99"/>
                    </a:gs>
                    <a:gs pos="86000">
                      <a:srgbClr val="F6AE1E"/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Arial" charset="0"/>
              </a:defRPr>
            </a:lvl1pPr>
          </a:lstStyle>
          <a:p>
            <a:r>
              <a:rPr b="1" dirty="0" smtClean="0">
                <a:solidFill>
                  <a:schemeClr val="bg1"/>
                </a:solidFill>
                <a:effectLst/>
              </a:rPr>
              <a:t>National Society Insights</a:t>
            </a:r>
            <a:endParaRPr b="1" dirty="0">
              <a:solidFill>
                <a:schemeClr val="bg1"/>
              </a:solidFill>
              <a:effectLst/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380999" y="990600"/>
            <a:ext cx="8758989" cy="5334000"/>
          </a:xfrm>
          <a:prstGeom prst="rect">
            <a:avLst/>
          </a:prstGeom>
        </p:spPr>
        <p:txBody>
          <a:bodyPr/>
          <a:lstStyle>
            <a:lvl1pPr marL="460375" indent="-4603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lang="en-US" sz="32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855663" indent="-3952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8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2pPr>
            <a:lvl3pPr marL="1258888" indent="-40322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 smtClean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lang="en-US" sz="2400" kern="1200" dirty="0">
                <a:solidFill>
                  <a:schemeClr val="tx1"/>
                </a:solidFill>
                <a:effectLst>
                  <a:outerShdw blurRad="63500" dist="38100" dir="2700000" algn="tl" rotWithShape="0">
                    <a:prstClr val="black">
                      <a:alpha val="20000"/>
                    </a:prst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2800" b="1" dirty="0">
                <a:solidFill>
                  <a:schemeClr val="bg1"/>
                </a:solidFill>
                <a:effectLst/>
              </a:rPr>
              <a:t>Strengths</a:t>
            </a:r>
            <a:endParaRPr sz="1400" b="1" dirty="0">
              <a:solidFill>
                <a:schemeClr val="bg1"/>
              </a:solidFill>
              <a:effectLst/>
            </a:endParaRPr>
          </a:p>
          <a:p>
            <a:pPr lvl="1"/>
            <a:r>
              <a:rPr sz="24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#1</a:t>
            </a:r>
          </a:p>
          <a:p>
            <a:pPr lvl="1"/>
            <a:r>
              <a:rPr sz="24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#2</a:t>
            </a:r>
          </a:p>
          <a:p>
            <a:r>
              <a:rPr sz="2800" b="1" dirty="0">
                <a:solidFill>
                  <a:schemeClr val="bg1"/>
                </a:solidFill>
                <a:effectLst/>
              </a:rPr>
              <a:t>Weaknesses</a:t>
            </a:r>
          </a:p>
          <a:p>
            <a:pPr lvl="1"/>
            <a:r>
              <a:rPr sz="24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#1</a:t>
            </a:r>
          </a:p>
          <a:p>
            <a:pPr lvl="1"/>
            <a:r>
              <a:rPr sz="24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#2</a:t>
            </a:r>
          </a:p>
          <a:p>
            <a:r>
              <a:rPr sz="2800" b="1" dirty="0">
                <a:solidFill>
                  <a:schemeClr val="bg1"/>
                </a:solidFill>
                <a:effectLst/>
              </a:rPr>
              <a:t>Opportunities</a:t>
            </a:r>
          </a:p>
          <a:p>
            <a:pPr lvl="1"/>
            <a:r>
              <a:rPr sz="24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#1</a:t>
            </a:r>
          </a:p>
          <a:p>
            <a:pPr lvl="1"/>
            <a:r>
              <a:rPr sz="24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#2</a:t>
            </a:r>
          </a:p>
          <a:p>
            <a:r>
              <a:rPr sz="2800" b="1" dirty="0">
                <a:solidFill>
                  <a:schemeClr val="bg1"/>
                </a:solidFill>
                <a:effectLst/>
              </a:rPr>
              <a:t>Threats </a:t>
            </a:r>
          </a:p>
          <a:p>
            <a:pPr lvl="1"/>
            <a:r>
              <a:rPr sz="24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#1</a:t>
            </a:r>
          </a:p>
          <a:p>
            <a:pPr lvl="1"/>
            <a:r>
              <a:rPr sz="2400" dirty="0"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# 2</a:t>
            </a:r>
          </a:p>
          <a:p>
            <a:pPr lvl="1"/>
            <a:endParaRPr dirty="0">
              <a:solidFill>
                <a:schemeClr val="bg1"/>
              </a:solidFill>
              <a:effectLst/>
            </a:endParaRPr>
          </a:p>
          <a:p>
            <a:pPr lvl="1"/>
            <a:endParaRPr dirty="0">
              <a:solidFill>
                <a:schemeClr val="bg1"/>
              </a:solidFill>
              <a:effectLst/>
            </a:endParaRPr>
          </a:p>
          <a:p>
            <a:endParaRPr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47177920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Feathered_Lime_Green 4X3 Template Segoe">
  <a:themeElements>
    <a:clrScheme name="Template-light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2400" dirty="0" err="1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02E2A0B-9A21-4D7E-9519-37655056FB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1_Feathered_Lime_Green 4X3 Template Segoe</Template>
  <TotalTime>0</TotalTime>
  <Words>346</Words>
  <Application>Microsoft Macintosh PowerPoint</Application>
  <PresentationFormat>Bildschirmpräsentation (4:3)</PresentationFormat>
  <Paragraphs>89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9</vt:i4>
      </vt:variant>
    </vt:vector>
  </HeadingPairs>
  <TitlesOfParts>
    <vt:vector size="11" baseType="lpstr">
      <vt:lpstr>1_Feathered_Lime_Green 4X3 Template Segoe</vt:lpstr>
      <vt:lpstr>White with Courier font for code slides</vt:lpstr>
      <vt:lpstr>  Your information will be distributed;      so you may use to include it in your presentation or spend your 4 minute time on other  issues /accomplishments </vt:lpstr>
      <vt:lpstr>Name of National Society</vt:lpstr>
      <vt:lpstr>PowerPoint-Präsentation</vt:lpstr>
      <vt:lpstr>PowerPoint-Präsentation</vt:lpstr>
      <vt:lpstr>PowerPoint-Präsentation</vt:lpstr>
      <vt:lpstr>Name of National Society</vt:lpstr>
      <vt:lpstr>PowerPoint-Präsentation</vt:lpstr>
      <vt:lpstr>PowerPoint-Präsentation</vt:lpstr>
      <vt:lpstr>PowerPoint-Präsentation</vt:lpstr>
    </vt:vector>
  </TitlesOfParts>
  <Company>Marian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Michael Kuchera</dc:creator>
  <cp:lastModifiedBy>Bernard Terrier</cp:lastModifiedBy>
  <cp:revision>19</cp:revision>
  <dcterms:created xsi:type="dcterms:W3CDTF">2015-06-08T20:44:49Z</dcterms:created>
  <dcterms:modified xsi:type="dcterms:W3CDTF">2018-09-29T16:26:20Z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TC102867349990</vt:lpwstr>
  </property>
</Properties>
</file>